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2" r:id="rId3"/>
    <p:sldId id="270" r:id="rId4"/>
    <p:sldId id="269" r:id="rId5"/>
    <p:sldId id="277" r:id="rId6"/>
    <p:sldId id="280" r:id="rId7"/>
    <p:sldId id="279" r:id="rId8"/>
    <p:sldId id="278" r:id="rId9"/>
    <p:sldId id="274" r:id="rId10"/>
    <p:sldId id="275" r:id="rId11"/>
    <p:sldId id="276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F331-DA9D-4676-95AE-3B0AD14CF445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2D63-9417-489F-AE74-316E9DDCA23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087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42D63-9417-489F-AE74-316E9DDCA237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067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- </a:t>
            </a:r>
            <a:r>
              <a:rPr lang="it-IT" dirty="0"/>
              <a:t>razviti i implementirati </a:t>
            </a:r>
            <a:r>
              <a:rPr lang="hr-HR" dirty="0"/>
              <a:t>tri </a:t>
            </a:r>
            <a:r>
              <a:rPr lang="it-IT" dirty="0"/>
              <a:t>inovativne metode podučavanja</a:t>
            </a:r>
            <a:r>
              <a:rPr lang="hr-HR" dirty="0"/>
              <a:t> iz ekologije u obliku online scenarija – </a:t>
            </a:r>
            <a:r>
              <a:rPr lang="hr-HR" dirty="0" err="1"/>
              <a:t>međupredmetna</a:t>
            </a:r>
            <a:r>
              <a:rPr lang="hr-HR" dirty="0"/>
              <a:t> suradnja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42D63-9417-489F-AE74-316E9DDCA237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03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Turska 11-14; Grčka 12-15</a:t>
            </a:r>
          </a:p>
          <a:p>
            <a:r>
              <a:rPr lang="hr-HR" dirty="0"/>
              <a:t>Hrvatska 38554 EUR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42D63-9417-489F-AE74-316E9DDCA237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408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3AB22-D23F-4649-A4FD-0D9F5B35C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E05BA3-4BF8-4546-9B02-CF62B9508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A06345-97DD-4727-9EE5-0F9CB5EA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A2FD7A-7E10-4D88-B60D-45DA274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EACDE6-F6C8-414B-9A0B-ED3F3392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571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7364F-92B3-4574-BDF6-3A4ADB0E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A5A501-55D5-4F81-8CDE-034C5323B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974678-45D2-4006-B7A3-425A8278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997DFB-E0EB-47A4-BCDB-6A38E737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5A41A8-6AD5-4CC9-8F4E-A312805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48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D33EA5F-4BFB-4840-A209-9FA2D2899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B92070-1169-45F8-A3F3-6BFE1700C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D1E43F-33A7-4FA9-B3EA-F5E563FA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259D24-D41E-4819-A012-484F4D1A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AB44DF-A2DF-4DF0-94B0-CEC0A4E2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2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5BE873-50F9-419A-B66A-410A5C0E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613059-3AE7-4FE4-91B5-74FE7515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D8D519-5B97-4AB2-961E-43EC6A3A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10F86D-71F5-4F1D-96A0-6B498466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B900DC-6F85-40A0-A10A-11102DBA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291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E5558A-A33D-4EF3-B4D3-AD11634D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39C2FA9-2719-43D2-8FC7-EA8805A9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4AE274-96CB-4562-BD9A-1096B12A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A39F8C-C732-4F2F-9322-5E80F4E4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F0A7DC-3F90-44EE-BF3D-647207E7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13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74F3D-543B-4F9A-8991-6CC7C09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C47027-9543-4AFF-A478-4E92DDE31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A59FD2-CD8C-4B7E-AF0A-2DA29A692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D12C90A-BF08-4B9A-BE31-6E9FFE83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534B752-9A20-4026-BFE2-F2538843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E191E8-B989-4F4B-BF05-26692ED7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50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EC1AF-A64C-4EC8-99D4-33BBF99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038C6E4-04C0-44D0-9691-6A31ECE7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0B70DC6-5F9E-4D0E-9CA6-D55B6B97C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0F90267-D117-4CA3-8BBE-9C0F78CBE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6B950A7-37F4-4263-ACF6-3CE20F297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D16F65-FB9F-43ED-AD02-17896B4C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9E29387-69CD-40CE-8DDA-88868344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9883F89-4AF3-4233-ADF5-84B02B12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270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D3FCA-E2A6-4CAC-9004-B5DB60E2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BDE0A2B-EEB8-4A65-A1C8-41DE13C7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C62C7DA-4199-4B23-9CAE-04798724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5915F4E-C975-4274-9B74-78FB79E1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426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96C52CE-DCDA-439D-84C3-B341EEBB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6375273-D6F2-445F-AC30-5D578753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3AE736A-AB78-44A4-8DC4-AB335D95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41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F67A2E-A957-4394-B2E1-5151DAA7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A82D12-3DED-490D-A68F-3F57B0FD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F8C143-2EF7-4F31-AC62-AFC011D0C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96EC616-DBEA-4F35-8656-AFD4636D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515ABF-7AF0-4A6C-871B-93C59126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D49D335-7C33-4017-AE85-754F6A09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15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ECFF1-0044-4939-8F58-68C232EF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F48D28-2E93-4406-BC8B-DA757AB03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9F1D413-5663-410D-AE78-10DB28015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15D39E-3B37-44E7-ADF5-4576AAE8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BBEA7D-22F1-41FC-932F-AA200A8C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3B483F-BE4C-4A78-8515-2DB5BE69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083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6AF6279-A494-4ED1-860A-3C55B833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BD685CA-AED4-40FC-B07B-955B1B24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E86081-39C8-45A2-9C03-9132B0B95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B734-5892-403D-B3B1-0EDF72F9FA43}" type="datetimeFigureOut">
              <a:rPr lang="hr-HR" smtClean="0"/>
              <a:t>2.11.2023.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4DE90F-E5A0-43A6-9A23-D13B76D91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C50392-B83A-4973-9C67-FB608C603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0ABD-6FB6-4D32-9974-08DF3523423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440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kcakocaataturk.meb.k12.tr/" TargetMode="External"/><Relationship Id="rId13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hyperlink" Target="http://www.cbtgv.ro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druga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-pico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blogs.sch.gr/5gymkard" TargetMode="External"/><Relationship Id="rId15" Type="http://schemas.openxmlformats.org/officeDocument/2006/relationships/image" Target="../media/image7.jp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hyperlink" Target="http://www.zstplock.pl/" TargetMode="External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4">
            <a:extLst>
              <a:ext uri="{FF2B5EF4-FFF2-40B4-BE49-F238E27FC236}">
                <a16:creationId xmlns:a16="http://schemas.microsoft.com/office/drawing/2014/main" id="{6035D59B-695C-4C3D-9974-E13AF6BA1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19" y="5626583"/>
            <a:ext cx="1357453" cy="832466"/>
          </a:xfrm>
          <a:prstGeom prst="rect">
            <a:avLst/>
          </a:prstGeom>
        </p:spPr>
      </p:pic>
      <p:pic>
        <p:nvPicPr>
          <p:cNvPr id="10" name="Resim 5">
            <a:extLst>
              <a:ext uri="{FF2B5EF4-FFF2-40B4-BE49-F238E27FC236}">
                <a16:creationId xmlns:a16="http://schemas.microsoft.com/office/drawing/2014/main" id="{71A4C92A-6796-4180-9687-3387F3732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87" y="5626583"/>
            <a:ext cx="1392107" cy="8324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9877C804-9787-4515-BB06-938537C5A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97" y="5606199"/>
            <a:ext cx="1382307" cy="852849"/>
          </a:xfrm>
          <a:prstGeom prst="rect">
            <a:avLst/>
          </a:prstGeom>
        </p:spPr>
      </p:pic>
      <p:pic>
        <p:nvPicPr>
          <p:cNvPr id="12" name="Resim 7">
            <a:extLst>
              <a:ext uri="{FF2B5EF4-FFF2-40B4-BE49-F238E27FC236}">
                <a16:creationId xmlns:a16="http://schemas.microsoft.com/office/drawing/2014/main" id="{0A9BEF9A-6331-440A-904C-3A1C9F344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729" y="5626583"/>
            <a:ext cx="1392107" cy="931533"/>
          </a:xfrm>
          <a:prstGeom prst="rect">
            <a:avLst/>
          </a:prstGeom>
        </p:spPr>
      </p:pic>
      <p:pic>
        <p:nvPicPr>
          <p:cNvPr id="13" name="Resim 9">
            <a:extLst>
              <a:ext uri="{FF2B5EF4-FFF2-40B4-BE49-F238E27FC236}">
                <a16:creationId xmlns:a16="http://schemas.microsoft.com/office/drawing/2014/main" id="{B76D8919-7557-4F90-AEF5-F01F2FDFE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003" y="5626583"/>
            <a:ext cx="1383643" cy="852849"/>
          </a:xfrm>
          <a:prstGeom prst="rect">
            <a:avLst/>
          </a:prstGeom>
        </p:spPr>
      </p:pic>
      <p:pic>
        <p:nvPicPr>
          <p:cNvPr id="14" name="Resim 11">
            <a:extLst>
              <a:ext uri="{FF2B5EF4-FFF2-40B4-BE49-F238E27FC236}">
                <a16:creationId xmlns:a16="http://schemas.microsoft.com/office/drawing/2014/main" id="{42DF1912-947F-4E82-A26B-B03B7C2A8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813" y="5626583"/>
            <a:ext cx="1305086" cy="852849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8EF3F2FC-C1CF-4636-8C7E-F2AEFC7E1692}"/>
              </a:ext>
            </a:extLst>
          </p:cNvPr>
          <p:cNvSpPr/>
          <p:nvPr/>
        </p:nvSpPr>
        <p:spPr>
          <a:xfrm>
            <a:off x="1815501" y="1837387"/>
            <a:ext cx="85609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 eco</a:t>
            </a:r>
            <a:r>
              <a:rPr lang="hr-H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hr-HR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</a:t>
            </a:r>
            <a:r>
              <a:rPr lang="hr-H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cally to change </a:t>
            </a:r>
          </a:p>
          <a:p>
            <a:pPr algn="ctr"/>
            <a:r>
              <a:rPr lang="hr-H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into eco-globally</a:t>
            </a:r>
            <a:endParaRPr lang="hr-H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BE4924B-1278-468A-9BA0-3DC993E7CDA8}"/>
              </a:ext>
            </a:extLst>
          </p:cNvPr>
          <p:cNvSpPr/>
          <p:nvPr/>
        </p:nvSpPr>
        <p:spPr>
          <a:xfrm>
            <a:off x="4071051" y="4405057"/>
            <a:ext cx="483997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ans"/>
              </a:rPr>
              <a:t>KA220-SCH – </a:t>
            </a:r>
            <a:r>
              <a:rPr lang="hr-H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ans"/>
              </a:rPr>
              <a:t>Suradnička partnerstva</a:t>
            </a:r>
          </a:p>
          <a:p>
            <a:pPr algn="ctr">
              <a:lnSpc>
                <a:spcPct val="90000"/>
              </a:lnSpc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ans"/>
              </a:rPr>
              <a:t>2023-1-PL01-KA220-SCH-000151657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eeSans"/>
            </a:endParaRPr>
          </a:p>
        </p:txBody>
      </p:sp>
      <p:pic>
        <p:nvPicPr>
          <p:cNvPr id="5" name="Slika 4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996E7BE9-DEA1-EC2C-9B30-18985AE01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10" y="378568"/>
            <a:ext cx="4839979" cy="10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F9EE6-A24D-E17C-36D3-5489F461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3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Međunarodna eko-radionica </a:t>
            </a:r>
            <a:br>
              <a:rPr lang="hr-H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refuse to reuse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3F2020-6DA2-9D02-5A2E-F48D8B5FF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806" y="2523627"/>
            <a:ext cx="10515600" cy="3277317"/>
          </a:xfrm>
        </p:spPr>
        <p:txBody>
          <a:bodyPr>
            <a:normAutofit fontScale="92500"/>
          </a:bodyPr>
          <a:lstStyle/>
          <a:p>
            <a:r>
              <a:rPr lang="hr-HR" dirty="0"/>
              <a:t>izraditi i provesti upitnik o utjecaju ljudskih aktivnosti na prirodne procese i mogućnostima smanjenja onečišćenja</a:t>
            </a:r>
          </a:p>
          <a:p>
            <a:r>
              <a:rPr lang="hr-HR" dirty="0"/>
              <a:t>osmisliti i provesti radionicu za izradu mirisnih svijeća od otpadnog ulja </a:t>
            </a:r>
          </a:p>
          <a:p>
            <a:r>
              <a:rPr lang="hr-HR" dirty="0"/>
              <a:t>osmisliti i provesti radionicu za izradu obrazovnih modela od otpadnog materijala (modeli biljnih i životinjskih stanica, modeli molekula itd.) i ambalaže za reklamne proizvode</a:t>
            </a:r>
          </a:p>
          <a:p>
            <a:r>
              <a:rPr lang="hr-HR" dirty="0"/>
              <a:t>izraditi digitalnu aplikaciju/igricu koja će se testirati tijekom mobilnosti</a:t>
            </a:r>
          </a:p>
        </p:txBody>
      </p:sp>
      <p:pic>
        <p:nvPicPr>
          <p:cNvPr id="5" name="Grafika 4" descr="Work from home desk with solid fill">
            <a:extLst>
              <a:ext uri="{FF2B5EF4-FFF2-40B4-BE49-F238E27FC236}">
                <a16:creationId xmlns:a16="http://schemas.microsoft.com/office/drawing/2014/main" id="{3D671F46-23CE-A4CB-130F-0E227F19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4826" y="5488858"/>
            <a:ext cx="914400" cy="914400"/>
          </a:xfrm>
          <a:prstGeom prst="rect">
            <a:avLst/>
          </a:prstGeom>
        </p:spPr>
      </p:pic>
      <p:pic>
        <p:nvPicPr>
          <p:cNvPr id="8" name="Slika 7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44EA512C-777F-E449-6F51-2D19CF1DE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94" y="125752"/>
            <a:ext cx="2440464" cy="512497"/>
          </a:xfrm>
          <a:prstGeom prst="rect">
            <a:avLst/>
          </a:prstGeom>
        </p:spPr>
      </p:pic>
      <p:pic>
        <p:nvPicPr>
          <p:cNvPr id="9" name="Grafika 8" descr="Business Growth outline">
            <a:extLst>
              <a:ext uri="{FF2B5EF4-FFF2-40B4-BE49-F238E27FC236}">
                <a16:creationId xmlns:a16="http://schemas.microsoft.com/office/drawing/2014/main" id="{08D6873A-6100-CB02-C772-30DC978C6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49" y="852322"/>
            <a:ext cx="1539313" cy="15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2B8A9A-3DC8-2E69-76C5-28ACB158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" y="1273924"/>
            <a:ext cx="5043027" cy="1325563"/>
          </a:xfrm>
        </p:spPr>
        <p:txBody>
          <a:bodyPr>
            <a:noAutofit/>
          </a:bodyPr>
          <a:lstStyle/>
          <a:p>
            <a:pPr algn="ctr"/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abuse with onetime-use</a:t>
            </a:r>
          </a:p>
        </p:txBody>
      </p:sp>
      <p:pic>
        <p:nvPicPr>
          <p:cNvPr id="4" name="Slika 3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91C32B7D-A0FC-83DC-3176-82B4A1295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13" y="151510"/>
            <a:ext cx="3070968" cy="64490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6" name="Grafika 5" descr="Neighborhood outline">
            <a:extLst>
              <a:ext uri="{FF2B5EF4-FFF2-40B4-BE49-F238E27FC236}">
                <a16:creationId xmlns:a16="http://schemas.microsoft.com/office/drawing/2014/main" id="{B1CE1001-BAE0-99A2-567E-35950276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854" y="3543301"/>
            <a:ext cx="2434713" cy="243471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49D053-B083-DA19-3335-0FA921A59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648" y="1273924"/>
            <a:ext cx="6902043" cy="4921506"/>
          </a:xfrm>
        </p:spPr>
        <p:txBody>
          <a:bodyPr>
            <a:noAutofit/>
          </a:bodyPr>
          <a:lstStyle/>
          <a:p>
            <a:r>
              <a:rPr lang="hr-HR" sz="2400" dirty="0"/>
              <a:t>sastoje se od aktivnosti učenja, obuke i poučavanja: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tri ekološke akcije koje organiziraju učenici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tri radionice: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400" dirty="0"/>
              <a:t>izrada svijeća od otpadnog ulja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400" dirty="0"/>
              <a:t>Izrada obrazovnih i promotivnih materijala izrađenih od kućnog otpada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400" dirty="0"/>
              <a:t>zelena modno redizajnirana odjeća i modni dodaci izrađeni od nekorištene robe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predavanja u organizaciji partnerskih institucija o procesima pravilnog zbrinjavanja otpada, recikliranju materijala i pročišćavanju vode.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ankete o ekološkim pitanjima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studijski posjeti institucijama itd.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28B90E5-AD3D-47DD-933F-309BED5675FD}"/>
              </a:ext>
            </a:extLst>
          </p:cNvPr>
          <p:cNvSpPr txBox="1"/>
          <p:nvPr/>
        </p:nvSpPr>
        <p:spPr>
          <a:xfrm>
            <a:off x="502024" y="277849"/>
            <a:ext cx="8261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Lokalne ekološke aktivnosti 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51840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E15F5E-6F99-4A86-B733-C8DF7278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E3E4C6-BA68-4E8E-8174-DD7E4D2F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31" y="1690688"/>
            <a:ext cx="10515600" cy="4351338"/>
          </a:xfrm>
        </p:spPr>
        <p:txBody>
          <a:bodyPr>
            <a:noAutofit/>
          </a:bodyPr>
          <a:lstStyle/>
          <a:p>
            <a:r>
              <a:rPr lang="hr-HR" sz="1600" dirty="0"/>
              <a:t>vodič s ekološkim akcijama koje se mogu provesti u europskim školama</a:t>
            </a:r>
          </a:p>
          <a:p>
            <a:r>
              <a:rPr lang="hr-HR" sz="1600" dirty="0"/>
              <a:t>e-knjiga s eko-radionicama</a:t>
            </a:r>
          </a:p>
          <a:p>
            <a:r>
              <a:rPr lang="hr-HR" sz="1600" dirty="0"/>
              <a:t>eTwinning projekt</a:t>
            </a:r>
          </a:p>
          <a:p>
            <a:r>
              <a:rPr lang="hr-HR" sz="1600" dirty="0"/>
              <a:t>web stranica projekta</a:t>
            </a:r>
          </a:p>
          <a:p>
            <a:r>
              <a:rPr lang="hr-HR" sz="1600" dirty="0"/>
              <a:t>logo projekta</a:t>
            </a:r>
          </a:p>
          <a:p>
            <a:r>
              <a:rPr lang="hr-HR" sz="1600" dirty="0"/>
              <a:t>ekološki klub u 5 škola</a:t>
            </a:r>
          </a:p>
          <a:p>
            <a:r>
              <a:rPr lang="hr-HR" sz="1600" dirty="0"/>
              <a:t>18 online scenarija o ekologiji</a:t>
            </a:r>
          </a:p>
          <a:p>
            <a:r>
              <a:rPr lang="hr-HR" sz="1600" dirty="0"/>
              <a:t>6 digitalnih aplikacija/igrica</a:t>
            </a:r>
          </a:p>
          <a:p>
            <a:r>
              <a:rPr lang="hr-HR" sz="1600" dirty="0"/>
              <a:t>6 javnih događanja pod nazivom “Be eco”</a:t>
            </a:r>
          </a:p>
          <a:p>
            <a:r>
              <a:rPr lang="hr-HR" sz="1600" dirty="0"/>
              <a:t>6 projektnih brošura </a:t>
            </a:r>
          </a:p>
          <a:p>
            <a:r>
              <a:rPr lang="hr-HR" sz="1600" dirty="0"/>
              <a:t>6 završnih prezentacija o provedenim aktivnostima s mobilnosti</a:t>
            </a:r>
          </a:p>
          <a:p>
            <a:r>
              <a:rPr lang="hr-HR" sz="1600" dirty="0"/>
              <a:t>izvješće o evaluaciji projekta</a:t>
            </a:r>
          </a:p>
          <a:p>
            <a:r>
              <a:rPr lang="hr-HR" sz="1600" dirty="0"/>
              <a:t>PPT/filmovi/izvještaji s lokalnih aktivnosti i eko-radionica</a:t>
            </a:r>
          </a:p>
          <a:p>
            <a:r>
              <a:rPr lang="hr-HR" sz="1600" dirty="0"/>
              <a:t>povećano znanje o ekološkim pitanjima</a:t>
            </a:r>
          </a:p>
        </p:txBody>
      </p:sp>
      <p:pic>
        <p:nvPicPr>
          <p:cNvPr id="2052" name="Picture 4" descr="eTwinning je zajednica škola u Europi">
            <a:extLst>
              <a:ext uri="{FF2B5EF4-FFF2-40B4-BE49-F238E27FC236}">
                <a16:creationId xmlns:a16="http://schemas.microsoft.com/office/drawing/2014/main" id="{12ADA9A7-C667-4180-80C8-30F17329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2001748" cy="11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ochure clipart - Clip Art Library">
            <a:extLst>
              <a:ext uri="{FF2B5EF4-FFF2-40B4-BE49-F238E27FC236}">
                <a16:creationId xmlns:a16="http://schemas.microsoft.com/office/drawing/2014/main" id="{00D70A3E-50E6-4181-A8CB-4563DC62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40" y="4088433"/>
            <a:ext cx="1076923" cy="11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a 6" descr="Books outline">
            <a:extLst>
              <a:ext uri="{FF2B5EF4-FFF2-40B4-BE49-F238E27FC236}">
                <a16:creationId xmlns:a16="http://schemas.microsoft.com/office/drawing/2014/main" id="{2144B460-520F-46F8-9683-A1558D123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502" y="2183350"/>
            <a:ext cx="914400" cy="914400"/>
          </a:xfrm>
          <a:prstGeom prst="rect">
            <a:avLst/>
          </a:prstGeom>
        </p:spPr>
      </p:pic>
      <p:pic>
        <p:nvPicPr>
          <p:cNvPr id="11" name="Grafika 10" descr="Film strip outline">
            <a:extLst>
              <a:ext uri="{FF2B5EF4-FFF2-40B4-BE49-F238E27FC236}">
                <a16:creationId xmlns:a16="http://schemas.microsoft.com/office/drawing/2014/main" id="{A2D4A3E0-7BCF-43F4-885B-E256E2FE3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4663" y="2312367"/>
            <a:ext cx="914400" cy="914400"/>
          </a:xfrm>
          <a:prstGeom prst="rect">
            <a:avLst/>
          </a:prstGeom>
        </p:spPr>
      </p:pic>
      <p:pic>
        <p:nvPicPr>
          <p:cNvPr id="8" name="Grafika 7" descr="Open hand with plant with solid fill">
            <a:extLst>
              <a:ext uri="{FF2B5EF4-FFF2-40B4-BE49-F238E27FC236}">
                <a16:creationId xmlns:a16="http://schemas.microsoft.com/office/drawing/2014/main" id="{027F8414-5146-4BA5-BD39-61FF8B530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6408" y="3377682"/>
            <a:ext cx="914400" cy="914400"/>
          </a:xfrm>
          <a:prstGeom prst="rect">
            <a:avLst/>
          </a:prstGeom>
        </p:spPr>
      </p:pic>
      <p:pic>
        <p:nvPicPr>
          <p:cNvPr id="12" name="Grafika 11" descr="Recycle outline">
            <a:extLst>
              <a:ext uri="{FF2B5EF4-FFF2-40B4-BE49-F238E27FC236}">
                <a16:creationId xmlns:a16="http://schemas.microsoft.com/office/drawing/2014/main" id="{25A08C95-AAFC-4D0B-8157-82101F3D7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7120" y="4170923"/>
            <a:ext cx="914400" cy="914400"/>
          </a:xfrm>
          <a:prstGeom prst="rect">
            <a:avLst/>
          </a:prstGeom>
        </p:spPr>
      </p:pic>
      <p:pic>
        <p:nvPicPr>
          <p:cNvPr id="6" name="Slika 5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22A28D9F-9D32-A5CA-A538-5FB48645E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93" y="305412"/>
            <a:ext cx="3425780" cy="7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4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280322-D107-9567-8FF0-E754DF30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tim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EEDC710-9157-965C-C9C3-DC28300DAE05}"/>
              </a:ext>
            </a:extLst>
          </p:cNvPr>
          <p:cNvSpPr txBox="1"/>
          <p:nvPr/>
        </p:nvSpPr>
        <p:spPr>
          <a:xfrm>
            <a:off x="640079" y="2706624"/>
            <a:ext cx="10755801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Koordinator: </a:t>
            </a:r>
            <a:r>
              <a:rPr lang="en-US" sz="2400" b="1" i="0" u="none" strike="noStrike" dirty="0">
                <a:effectLst/>
              </a:rPr>
              <a:t>Adriana Ivandić, prof. biologije i kemije</a:t>
            </a:r>
            <a:endParaRPr lang="en-US" sz="2400" b="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Zamjenik koordinatora: </a:t>
            </a:r>
            <a:r>
              <a:rPr lang="en-US" sz="2400" b="1" i="0" u="none" strike="noStrike" dirty="0">
                <a:effectLst/>
              </a:rPr>
              <a:t>Eva Velički, prof. engleskog i ruskog jezika i književnosti</a:t>
            </a:r>
            <a:endParaRPr lang="en-US" sz="2400" b="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Erasmus tim: </a:t>
            </a:r>
            <a:r>
              <a:rPr lang="en-US" sz="2400" b="1" i="0" u="none" strike="noStrike" dirty="0">
                <a:effectLst/>
              </a:rPr>
              <a:t>Ivana Blagović, prof. biologije i kemije,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2400" b="1" dirty="0"/>
              <a:t>              </a:t>
            </a:r>
            <a:r>
              <a:rPr lang="en-US" sz="2400" b="1" dirty="0"/>
              <a:t>          </a:t>
            </a:r>
            <a:r>
              <a:rPr lang="hr-HR" sz="2400" b="1" dirty="0"/>
              <a:t>   </a:t>
            </a:r>
            <a:r>
              <a:rPr lang="en-US" sz="2400" b="1" dirty="0"/>
              <a:t> </a:t>
            </a:r>
            <a:r>
              <a:rPr lang="en-US" sz="2400" b="1" i="0" u="none" strike="noStrike" dirty="0">
                <a:effectLst/>
              </a:rPr>
              <a:t>Katarina Medić, prof. biologije </a:t>
            </a:r>
            <a:endParaRPr lang="en-US" sz="24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0" u="none" strike="noStrike" dirty="0">
                <a:effectLst/>
              </a:rPr>
              <a:t>	         </a:t>
            </a:r>
            <a:r>
              <a:rPr lang="hr-HR" sz="2400" b="1" i="0" u="none" strike="noStrike" dirty="0">
                <a:effectLst/>
              </a:rPr>
              <a:t>   </a:t>
            </a:r>
            <a:r>
              <a:rPr lang="en-US" sz="2400" b="1" i="0" u="none" strike="noStrike" dirty="0">
                <a:effectLst/>
              </a:rPr>
              <a:t>  </a:t>
            </a:r>
            <a:r>
              <a:rPr lang="hr-HR" sz="2400" b="1" i="0" u="none" strike="noStrike" dirty="0">
                <a:effectLst/>
              </a:rPr>
              <a:t> </a:t>
            </a:r>
            <a:r>
              <a:rPr lang="en-US" sz="2400" b="1" i="0" u="none" strike="noStrike" dirty="0">
                <a:effectLst/>
              </a:rPr>
              <a:t>Željka Jakubec, prof. geografije i geologije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Sudionici: </a:t>
            </a:r>
            <a:r>
              <a:rPr lang="en-US" sz="2400" b="1" dirty="0">
                <a:effectLst/>
              </a:rPr>
              <a:t>2</a:t>
            </a:r>
            <a:r>
              <a:rPr lang="hr-HR" sz="2400" b="1" dirty="0"/>
              <a:t>8</a:t>
            </a:r>
            <a:r>
              <a:rPr lang="en-US" sz="2400" b="1" dirty="0">
                <a:effectLst/>
              </a:rPr>
              <a:t> učenika</a:t>
            </a:r>
            <a:endParaRPr lang="en-US" sz="2400" b="0" dirty="0">
              <a:effectLst/>
            </a:endParaRPr>
          </a:p>
          <a:p>
            <a:pPr>
              <a:lnSpc>
                <a:spcPct val="90000"/>
              </a:lnSpc>
            </a:pPr>
            <a:br>
              <a:rPr lang="en-US" sz="1900" dirty="0"/>
            </a:br>
            <a:endParaRPr lang="en-US" sz="1900" dirty="0"/>
          </a:p>
        </p:txBody>
      </p:sp>
      <p:pic>
        <p:nvPicPr>
          <p:cNvPr id="8" name="Grafika 7" descr="Group with solid fill">
            <a:extLst>
              <a:ext uri="{FF2B5EF4-FFF2-40B4-BE49-F238E27FC236}">
                <a16:creationId xmlns:a16="http://schemas.microsoft.com/office/drawing/2014/main" id="{710092C5-BFAA-2460-163B-1C755497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4096" y="4568927"/>
            <a:ext cx="2181459" cy="2181459"/>
          </a:xfrm>
          <a:prstGeom prst="rect">
            <a:avLst/>
          </a:prstGeom>
        </p:spPr>
      </p:pic>
      <p:pic>
        <p:nvPicPr>
          <p:cNvPr id="6" name="Slika 5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F352B9F4-8115-C0FC-547D-9204A5870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545120"/>
            <a:ext cx="3995928" cy="8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6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C829C4B6-8CAC-4C88-975C-3D2237B4C194}"/>
              </a:ext>
            </a:extLst>
          </p:cNvPr>
          <p:cNvSpPr/>
          <p:nvPr/>
        </p:nvSpPr>
        <p:spPr>
          <a:xfrm>
            <a:off x="663182" y="1465956"/>
            <a:ext cx="10604994" cy="928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41FCF3-0864-4B97-A951-F86327C5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1630974"/>
            <a:ext cx="11346425" cy="49216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/>
              <a:t>Projekt se fokusira na ključne kompetencije koje su neophodne u 21. st </a:t>
            </a:r>
          </a:p>
          <a:p>
            <a:pPr marL="0" indent="0" algn="ctr">
              <a:buNone/>
            </a:pPr>
            <a:r>
              <a:rPr lang="hr-HR" dirty="0"/>
              <a:t>i na pitanja zaštite okoliša. </a:t>
            </a:r>
          </a:p>
          <a:p>
            <a:pPr algn="ctr"/>
            <a:endParaRPr lang="hr-HR" dirty="0"/>
          </a:p>
          <a:p>
            <a:r>
              <a:rPr lang="hr-HR" dirty="0"/>
              <a:t>Cilj:</a:t>
            </a:r>
          </a:p>
          <a:p>
            <a:pPr lvl="1"/>
            <a:r>
              <a:rPr lang="hr-HR" b="1" dirty="0"/>
              <a:t>razviti ekološku svijest i aktivno građanstvo mladih Europljana</a:t>
            </a:r>
            <a:r>
              <a:rPr lang="hr-HR" dirty="0"/>
              <a:t>.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r>
              <a:rPr lang="hr-HR" dirty="0"/>
              <a:t>Zadaci:</a:t>
            </a:r>
          </a:p>
          <a:p>
            <a:pPr lvl="1"/>
            <a:r>
              <a:rPr lang="hr-HR" dirty="0"/>
              <a:t>razviti ključne kompetencije poput suradničkog učenja, digitalnih i jezičnih kompetencija, aktivnog građanstva; </a:t>
            </a:r>
          </a:p>
          <a:p>
            <a:pPr lvl="1"/>
            <a:r>
              <a:rPr lang="hr-HR" dirty="0"/>
              <a:t>poboljšati jezične kompetencije</a:t>
            </a:r>
          </a:p>
          <a:p>
            <a:pPr lvl="1"/>
            <a:r>
              <a:rPr lang="hr-HR" dirty="0"/>
              <a:t>potaknuti razumijevanje kulturne različitosti;</a:t>
            </a:r>
          </a:p>
          <a:p>
            <a:pPr lvl="1"/>
            <a:r>
              <a:rPr lang="hr-HR" dirty="0"/>
              <a:t>razviti i implementirati inovativne nastavne metode;</a:t>
            </a:r>
          </a:p>
          <a:p>
            <a:pPr lvl="1"/>
            <a:r>
              <a:rPr lang="hr-HR" dirty="0"/>
              <a:t>razmijeniti ekološke pristupe i implementirati dobre ekološke prakse.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ED8C756F-26B1-46BB-9C2E-96F8AA97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866" y="140393"/>
            <a:ext cx="6337183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projektu</a:t>
            </a:r>
          </a:p>
        </p:txBody>
      </p:sp>
      <p:pic>
        <p:nvPicPr>
          <p:cNvPr id="2" name="Slika 1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76307CCD-CA56-2C50-1241-A90FA9A84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93" y="305412"/>
            <a:ext cx="3425780" cy="7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C045030-398B-448C-81A7-E20BC85C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99" y="281730"/>
            <a:ext cx="7414252" cy="56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3EB9CA9-820E-4B46-8383-D92D5959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36" y="60243"/>
            <a:ext cx="3079035" cy="1043142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projektu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07B620-97D3-4EB7-B617-7D777DAE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4" y="1058711"/>
            <a:ext cx="9111143" cy="4213905"/>
          </a:xfrm>
        </p:spPr>
        <p:txBody>
          <a:bodyPr/>
          <a:lstStyle/>
          <a:p>
            <a:r>
              <a:rPr lang="hr-HR" dirty="0"/>
              <a:t>trajanje: 2 godine (01.09.2023.- 31.08.2025.)</a:t>
            </a:r>
          </a:p>
          <a:p>
            <a:r>
              <a:rPr lang="hr-HR" dirty="0"/>
              <a:t>ukupna vrijednost: 250 000 EUR </a:t>
            </a:r>
          </a:p>
          <a:p>
            <a:r>
              <a:rPr lang="hr-HR" dirty="0"/>
              <a:t>partnerske škole: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7311DBE-83D1-46F9-99C2-FF327107AA61}"/>
              </a:ext>
            </a:extLst>
          </p:cNvPr>
          <p:cNvSpPr txBox="1"/>
          <p:nvPr/>
        </p:nvSpPr>
        <p:spPr>
          <a:xfrm>
            <a:off x="4624734" y="5974882"/>
            <a:ext cx="3061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Grčka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- 5o Gymnasio Karditsas</a:t>
            </a:r>
          </a:p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(ožujak 2024.)</a:t>
            </a:r>
          </a:p>
          <a:p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14184DF5-7408-43FA-9053-24F5458D66EA}"/>
              </a:ext>
            </a:extLst>
          </p:cNvPr>
          <p:cNvCxnSpPr>
            <a:cxnSpLocks/>
          </p:cNvCxnSpPr>
          <p:nvPr/>
        </p:nvCxnSpPr>
        <p:spPr>
          <a:xfrm flipH="1">
            <a:off x="6631954" y="5324354"/>
            <a:ext cx="357329" cy="587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CD7B60-B4DD-47B8-90E4-2A972662BFFA}"/>
              </a:ext>
            </a:extLst>
          </p:cNvPr>
          <p:cNvSpPr txBox="1"/>
          <p:nvPr/>
        </p:nvSpPr>
        <p:spPr>
          <a:xfrm>
            <a:off x="501926" y="3433902"/>
            <a:ext cx="2785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Portugal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Associação para o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Desenvolvimento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 da Ilha do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Pico</a:t>
            </a: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(siječanj 2025.)</a:t>
            </a:r>
          </a:p>
          <a:p>
            <a:pPr algn="ctr"/>
            <a:endParaRPr lang="hr-HR" dirty="0"/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BD45F30C-D0EB-41A1-91F0-CF5A9F98B9A7}"/>
              </a:ext>
            </a:extLst>
          </p:cNvPr>
          <p:cNvCxnSpPr>
            <a:cxnSpLocks/>
          </p:cNvCxnSpPr>
          <p:nvPr/>
        </p:nvCxnSpPr>
        <p:spPr>
          <a:xfrm flipH="1" flipV="1">
            <a:off x="2728443" y="4258332"/>
            <a:ext cx="718999" cy="652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841B2545-0F6D-48E2-BEA6-3DDF22768AB0}"/>
              </a:ext>
            </a:extLst>
          </p:cNvPr>
          <p:cNvCxnSpPr>
            <a:cxnSpLocks/>
          </p:cNvCxnSpPr>
          <p:nvPr/>
        </p:nvCxnSpPr>
        <p:spPr>
          <a:xfrm flipV="1">
            <a:off x="7221764" y="3610011"/>
            <a:ext cx="995254" cy="865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8D021A7-2E35-4D3C-8B40-52E330D595AA}"/>
              </a:ext>
            </a:extLst>
          </p:cNvPr>
          <p:cNvSpPr txBox="1"/>
          <p:nvPr/>
        </p:nvSpPr>
        <p:spPr>
          <a:xfrm>
            <a:off x="7771491" y="2881616"/>
            <a:ext cx="317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Rumunjska</a:t>
            </a:r>
            <a:r>
              <a:rPr lang="hr-HR" dirty="0"/>
              <a:t> 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Liceul Tehnologic "Constantin Brancoveanu„</a:t>
            </a:r>
          </a:p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(rujan 2024.)</a:t>
            </a:r>
          </a:p>
          <a:p>
            <a:endParaRPr lang="hr-HR" dirty="0"/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F07AC426-6105-4C09-BDDC-621B002457B5}"/>
              </a:ext>
            </a:extLst>
          </p:cNvPr>
          <p:cNvCxnSpPr>
            <a:cxnSpLocks/>
          </p:cNvCxnSpPr>
          <p:nvPr/>
        </p:nvCxnSpPr>
        <p:spPr>
          <a:xfrm flipV="1">
            <a:off x="8082049" y="4514591"/>
            <a:ext cx="1389946" cy="540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AE35935-9919-4C20-A9E8-62AD8B1CCCC7}"/>
              </a:ext>
            </a:extLst>
          </p:cNvPr>
          <p:cNvSpPr txBox="1"/>
          <p:nvPr/>
        </p:nvSpPr>
        <p:spPr>
          <a:xfrm>
            <a:off x="9033209" y="4084216"/>
            <a:ext cx="289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Turska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Ataturk Ortaokulu</a:t>
            </a:r>
          </a:p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(svibanj 2024.)</a:t>
            </a:r>
          </a:p>
          <a:p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CA78898-17E0-4325-833E-F56B0693B6DC}"/>
              </a:ext>
            </a:extLst>
          </p:cNvPr>
          <p:cNvSpPr txBox="1"/>
          <p:nvPr/>
        </p:nvSpPr>
        <p:spPr>
          <a:xfrm>
            <a:off x="7408945" y="1549909"/>
            <a:ext cx="258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Poljska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Zespol Szkol Technicznych w Plocku</a:t>
            </a:r>
          </a:p>
          <a:p>
            <a:pPr algn="ctr"/>
            <a:r>
              <a: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(travanj 2025.)</a:t>
            </a:r>
          </a:p>
          <a:p>
            <a:endParaRPr lang="hr-HR" dirty="0"/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85567B78-070C-42CF-84D5-30B25F633800}"/>
              </a:ext>
            </a:extLst>
          </p:cNvPr>
          <p:cNvCxnSpPr>
            <a:cxnSpLocks/>
          </p:cNvCxnSpPr>
          <p:nvPr/>
        </p:nvCxnSpPr>
        <p:spPr>
          <a:xfrm flipV="1">
            <a:off x="6510722" y="2249713"/>
            <a:ext cx="1175994" cy="1320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F:\ZDJECIA DO KALENDARZA\szkoła\IMG_0006.jpg">
            <a:extLst>
              <a:ext uri="{FF2B5EF4-FFF2-40B4-BE49-F238E27FC236}">
                <a16:creationId xmlns:a16="http://schemas.microsoft.com/office/drawing/2014/main" id="{565F31FC-2F91-42FF-A317-503520B0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91" y="318513"/>
            <a:ext cx="1769487" cy="117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sim 4">
            <a:extLst>
              <a:ext uri="{FF2B5EF4-FFF2-40B4-BE49-F238E27FC236}">
                <a16:creationId xmlns:a16="http://schemas.microsoft.com/office/drawing/2014/main" id="{D0D34DAE-3A94-4BCD-93E7-37BBE4A89A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14" r="5" b="3021"/>
          <a:stretch/>
        </p:blipFill>
        <p:spPr>
          <a:xfrm>
            <a:off x="9916710" y="1743499"/>
            <a:ext cx="1951615" cy="129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İçerik Yer Tutucusu 3">
            <a:extLst>
              <a:ext uri="{FF2B5EF4-FFF2-40B4-BE49-F238E27FC236}">
                <a16:creationId xmlns:a16="http://schemas.microsoft.com/office/drawing/2014/main" id="{B6C81080-A811-4782-A1C7-784C99EAD32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3265" r="-1" b="-1"/>
          <a:stretch/>
        </p:blipFill>
        <p:spPr>
          <a:xfrm>
            <a:off x="1006348" y="4681371"/>
            <a:ext cx="1790081" cy="174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Resim 4" descr="dış mekan, spor, gökyüzü, ayakkabı içeren bir resim&#10;&#10;Açıklama otomatik olarak oluşturuldu">
            <a:extLst>
              <a:ext uri="{FF2B5EF4-FFF2-40B4-BE49-F238E27FC236}">
                <a16:creationId xmlns:a16="http://schemas.microsoft.com/office/drawing/2014/main" id="{17FCB82F-6C0F-4D5A-9983-3D32D7720A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34173" b="-2"/>
          <a:stretch/>
        </p:blipFill>
        <p:spPr>
          <a:xfrm>
            <a:off x="7661442" y="5155999"/>
            <a:ext cx="1274514" cy="16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İçerik Yer Tutucusu 4" descr="bina, dış mekan, mülk, ön cephe içeren bir resim&#10;&#10;Açıklama otomatik olarak oluşturuldu">
            <a:extLst>
              <a:ext uri="{FF2B5EF4-FFF2-40B4-BE49-F238E27FC236}">
                <a16:creationId xmlns:a16="http://schemas.microsoft.com/office/drawing/2014/main" id="{2590AD3E-4373-46EC-A3CF-3C2A355741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18400"/>
          <a:stretch/>
        </p:blipFill>
        <p:spPr>
          <a:xfrm>
            <a:off x="10005130" y="4733454"/>
            <a:ext cx="1532330" cy="149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E169A275-EA00-DAB6-24C4-96E2B7D0FF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40" y="378568"/>
            <a:ext cx="1694853" cy="35557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803E13B-D785-DDF0-9E28-E739910180E8}"/>
              </a:ext>
            </a:extLst>
          </p:cNvPr>
          <p:cNvSpPr txBox="1"/>
          <p:nvPr/>
        </p:nvSpPr>
        <p:spPr>
          <a:xfrm>
            <a:off x="3447442" y="2093227"/>
            <a:ext cx="278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6"/>
              </a:rPr>
              <a:t>Hrvatska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II. gimnazija</a:t>
            </a:r>
          </a:p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(studeni 2024.)</a:t>
            </a:r>
          </a:p>
          <a:p>
            <a:pPr algn="ctr"/>
            <a:endParaRPr lang="hr-HR" dirty="0"/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EAAC5C4E-1619-FAD0-0DEA-F4B2A1C9D4EE}"/>
              </a:ext>
            </a:extLst>
          </p:cNvPr>
          <p:cNvCxnSpPr>
            <a:cxnSpLocks/>
          </p:cNvCxnSpPr>
          <p:nvPr/>
        </p:nvCxnSpPr>
        <p:spPr>
          <a:xfrm flipH="1" flipV="1">
            <a:off x="4755426" y="2881616"/>
            <a:ext cx="1619392" cy="1636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3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A5636-7A21-65D0-2705-473B3E25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36" y="1102945"/>
            <a:ext cx="2115833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Grčka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81A5EF2-BC65-2466-B58A-B05693FBD4E5}"/>
              </a:ext>
            </a:extLst>
          </p:cNvPr>
          <p:cNvSpPr txBox="1"/>
          <p:nvPr/>
        </p:nvSpPr>
        <p:spPr>
          <a:xfrm>
            <a:off x="5024063" y="4854281"/>
            <a:ext cx="6842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Kardisa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- </a:t>
            </a:r>
            <a:r>
              <a:rPr lang="hr-HR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grad </a:t>
            </a:r>
            <a:r>
              <a:rPr lang="pl-PL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 Zapadnoj Tesaliji u središnjoj Grčkoj</a:t>
            </a:r>
            <a:endParaRPr lang="hr-HR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hr-HR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5o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Gymnasio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Karditsas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urbana škola</a:t>
            </a:r>
          </a:p>
          <a:p>
            <a:endParaRPr lang="hr-HR" sz="2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hr-HR" sz="2400" dirty="0"/>
          </a:p>
        </p:txBody>
      </p:sp>
      <p:pic>
        <p:nvPicPr>
          <p:cNvPr id="11" name="Slika 10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F6140C76-CDF7-7474-1CF5-AFBB99E7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2" y="281961"/>
            <a:ext cx="3240737" cy="67989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1EA86B34-E0E7-8E6D-A4BA-D17627C3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35" y="621907"/>
            <a:ext cx="6794127" cy="3979417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EC7B464-760E-B357-523D-7434EE31449B}"/>
              </a:ext>
            </a:extLst>
          </p:cNvPr>
          <p:cNvCxnSpPr>
            <a:cxnSpLocks/>
          </p:cNvCxnSpPr>
          <p:nvPr/>
        </p:nvCxnSpPr>
        <p:spPr>
          <a:xfrm flipH="1">
            <a:off x="8686799" y="2611615"/>
            <a:ext cx="318499" cy="678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Resim 4" descr="dış mekan, spor, gökyüzü, ayakkabı içeren bir resim&#10;&#10;Açıklama otomatik olarak oluşturuldu">
            <a:extLst>
              <a:ext uri="{FF2B5EF4-FFF2-40B4-BE49-F238E27FC236}">
                <a16:creationId xmlns:a16="http://schemas.microsoft.com/office/drawing/2014/main" id="{171F4315-4E15-7AD9-52B5-81EA451EC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34173" b="-2"/>
          <a:stretch/>
        </p:blipFill>
        <p:spPr>
          <a:xfrm>
            <a:off x="1150703" y="2569601"/>
            <a:ext cx="3020605" cy="400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18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A5636-7A21-65D0-2705-473B3E25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36" y="1102945"/>
            <a:ext cx="2115833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Turska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81A5EF2-BC65-2466-B58A-B05693FBD4E5}"/>
              </a:ext>
            </a:extLst>
          </p:cNvPr>
          <p:cNvSpPr txBox="1"/>
          <p:nvPr/>
        </p:nvSpPr>
        <p:spPr>
          <a:xfrm>
            <a:off x="5024063" y="4854281"/>
            <a:ext cx="6842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Düzce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- </a:t>
            </a:r>
            <a:r>
              <a:rPr lang="hr-HR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u sjeverozapadnoj Turskoj, glavni grad provincije </a:t>
            </a:r>
            <a:r>
              <a:rPr lang="hr-HR" sz="24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Düzce</a:t>
            </a:r>
            <a:endParaRPr lang="hr-HR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hr-HR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5o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Gymnasio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Karditsas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urbana škola</a:t>
            </a:r>
          </a:p>
          <a:p>
            <a:endParaRPr lang="hr-HR" sz="2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hr-HR" sz="2400" dirty="0"/>
          </a:p>
        </p:txBody>
      </p:sp>
      <p:pic>
        <p:nvPicPr>
          <p:cNvPr id="11" name="Slika 10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F6140C76-CDF7-7474-1CF5-AFBB99E7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2" y="281961"/>
            <a:ext cx="3240737" cy="679891"/>
          </a:xfrm>
          <a:prstGeom prst="rect">
            <a:avLst/>
          </a:prstGeom>
        </p:spPr>
      </p:pic>
      <p:pic>
        <p:nvPicPr>
          <p:cNvPr id="3" name="İçerik Yer Tutucusu 4" descr="bina, dış mekan, mülk, ön cephe içeren bir resim&#10;&#10;Açıklama otomatik olarak oluşturuldu">
            <a:extLst>
              <a:ext uri="{FF2B5EF4-FFF2-40B4-BE49-F238E27FC236}">
                <a16:creationId xmlns:a16="http://schemas.microsoft.com/office/drawing/2014/main" id="{FA63B95E-0408-866C-5290-5B3B3D47D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18400"/>
          <a:stretch/>
        </p:blipFill>
        <p:spPr>
          <a:xfrm>
            <a:off x="624824" y="3719245"/>
            <a:ext cx="2604656" cy="253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A3E673-2BC7-5481-4E69-AA0847E81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966" y="700088"/>
            <a:ext cx="7197583" cy="3543140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EC7B464-760E-B357-523D-7434EE31449B}"/>
              </a:ext>
            </a:extLst>
          </p:cNvPr>
          <p:cNvCxnSpPr>
            <a:cxnSpLocks/>
          </p:cNvCxnSpPr>
          <p:nvPr/>
        </p:nvCxnSpPr>
        <p:spPr>
          <a:xfrm flipH="1" flipV="1">
            <a:off x="7631955" y="1612259"/>
            <a:ext cx="125034" cy="8593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8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A5636-7A21-65D0-2705-473B3E25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33425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Rumunjska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81A5EF2-BC65-2466-B58A-B05693FBD4E5}"/>
              </a:ext>
            </a:extLst>
          </p:cNvPr>
          <p:cNvSpPr txBox="1"/>
          <p:nvPr/>
        </p:nvSpPr>
        <p:spPr>
          <a:xfrm>
            <a:off x="5424755" y="4597427"/>
            <a:ext cx="6842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Târgoviște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- </a:t>
            </a:r>
            <a:r>
              <a:rPr lang="hr-HR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grad središnjoj Rumunjskoj, glavni grad županije </a:t>
            </a:r>
            <a:r>
              <a:rPr lang="hr-HR" sz="24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Dâmbovița</a:t>
            </a:r>
            <a:endParaRPr lang="hr-HR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hr-HR" sz="2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hr-H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iceul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Tehnologic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Brancoveanu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</a:p>
          <a:p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srednje škola</a:t>
            </a:r>
          </a:p>
          <a:p>
            <a:endParaRPr lang="hr-HR" sz="2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hr-HR" sz="2400" dirty="0"/>
          </a:p>
        </p:txBody>
      </p:sp>
      <p:pic>
        <p:nvPicPr>
          <p:cNvPr id="11" name="Slika 10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F6140C76-CDF7-7474-1CF5-AFBB99E7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931725"/>
            <a:ext cx="3240737" cy="67989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C3AC54A-4C56-E8BB-7355-915237B4B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549" y="733425"/>
            <a:ext cx="7837963" cy="3756382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EC7B464-760E-B357-523D-7434EE31449B}"/>
              </a:ext>
            </a:extLst>
          </p:cNvPr>
          <p:cNvCxnSpPr>
            <a:cxnSpLocks/>
          </p:cNvCxnSpPr>
          <p:nvPr/>
        </p:nvCxnSpPr>
        <p:spPr>
          <a:xfrm flipH="1">
            <a:off x="7939897" y="2195218"/>
            <a:ext cx="318499" cy="678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Resim 4">
            <a:extLst>
              <a:ext uri="{FF2B5EF4-FFF2-40B4-BE49-F238E27FC236}">
                <a16:creationId xmlns:a16="http://schemas.microsoft.com/office/drawing/2014/main" id="{ABE1D716-F226-DF6C-3F3E-9E0A8046C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4" r="5" b="3021"/>
          <a:stretch/>
        </p:blipFill>
        <p:spPr>
          <a:xfrm>
            <a:off x="845906" y="3128992"/>
            <a:ext cx="4409863" cy="293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40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A5636-7A21-65D0-2705-473B3E25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Poljska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B808442-EFFD-C731-28C6-7FFFB2AC9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692" y="365125"/>
            <a:ext cx="6749911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81A5EF2-BC65-2466-B58A-B05693FBD4E5}"/>
              </a:ext>
            </a:extLst>
          </p:cNvPr>
          <p:cNvSpPr txBox="1"/>
          <p:nvPr/>
        </p:nvSpPr>
        <p:spPr>
          <a:xfrm>
            <a:off x="231397" y="1690688"/>
            <a:ext cx="5250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Płock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- </a:t>
            </a:r>
            <a:r>
              <a:rPr lang="hr-HR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grad u središnjoj Poljskoj na rijeci Visla</a:t>
            </a:r>
          </a:p>
          <a:p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Zespol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Technicznych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sz="2400" dirty="0">
                <a:solidFill>
                  <a:srgbClr val="202124"/>
                </a:solidFill>
                <a:latin typeface="Roboto" panose="02000000000000000000" pitchFamily="2" charset="0"/>
              </a:rPr>
              <a:t>tehnički školski centar</a:t>
            </a:r>
          </a:p>
          <a:p>
            <a:endParaRPr lang="hr-HR" sz="2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hr-HR" sz="2400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EC7B464-760E-B357-523D-7434EE31449B}"/>
              </a:ext>
            </a:extLst>
          </p:cNvPr>
          <p:cNvCxnSpPr>
            <a:cxnSpLocks/>
          </p:cNvCxnSpPr>
          <p:nvPr/>
        </p:nvCxnSpPr>
        <p:spPr>
          <a:xfrm flipH="1">
            <a:off x="8585647" y="2054831"/>
            <a:ext cx="318499" cy="678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:\ZDJECIA DO KALENDARZA\szkoła\IMG_0006.jpg">
            <a:extLst>
              <a:ext uri="{FF2B5EF4-FFF2-40B4-BE49-F238E27FC236}">
                <a16:creationId xmlns:a16="http://schemas.microsoft.com/office/drawing/2014/main" id="{72879DFD-FD4A-CE30-C8C4-30175248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0" y="3811712"/>
            <a:ext cx="4021744" cy="268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F6140C76-CDF7-7474-1CF5-AFBB99E77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73" y="5566796"/>
            <a:ext cx="3240737" cy="6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A02714-4D22-460A-9FE4-4BCC702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Specifični ciljevi međunarodnih radionica i lokalnih ekoloških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CBF7BA-3F02-BFAA-1CF5-CDD1005D0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649480"/>
            <a:ext cx="7958867" cy="5546047"/>
          </a:xfrm>
        </p:spPr>
        <p:txBody>
          <a:bodyPr anchor="ctr">
            <a:noAutofit/>
          </a:bodyPr>
          <a:lstStyle/>
          <a:p>
            <a:r>
              <a:rPr lang="hr-HR" sz="2400" dirty="0"/>
              <a:t>promicati ekološko obrazovanje u školama u Europi</a:t>
            </a:r>
          </a:p>
          <a:p>
            <a:r>
              <a:rPr lang="hr-HR" sz="2400" dirty="0"/>
              <a:t>razvijati i razmjenjivati dobre prakse između partnerskih škola</a:t>
            </a:r>
          </a:p>
          <a:p>
            <a:r>
              <a:rPr lang="hr-HR" sz="2400" dirty="0"/>
              <a:t>usvojiti nove ideje i metode poučavanja promatranjem nastave, pokusa, radionica</a:t>
            </a:r>
          </a:p>
          <a:p>
            <a:r>
              <a:rPr lang="hr-HR" sz="2400" dirty="0"/>
              <a:t>steći znanje o lokalnim i globalnim ekološkim problemima</a:t>
            </a:r>
          </a:p>
          <a:p>
            <a:r>
              <a:rPr lang="hr-HR" sz="2400" dirty="0"/>
              <a:t>promijeniti stavove prema potrošnji, recikliranju i klimatskim promjenama</a:t>
            </a:r>
          </a:p>
          <a:p>
            <a:r>
              <a:rPr lang="hr-HR" sz="2400" dirty="0"/>
              <a:t>razvijati kritičko mišljenje, kreativnost i rješavanje problema</a:t>
            </a:r>
          </a:p>
          <a:p>
            <a:r>
              <a:rPr lang="hr-HR" sz="2400" dirty="0"/>
              <a:t>razvijati međuljudske, društvene i građanske vještine</a:t>
            </a:r>
          </a:p>
          <a:p>
            <a:r>
              <a:rPr lang="hr-HR" sz="2400" dirty="0"/>
              <a:t>povećati vještine suradnje, komunikacije i grupnog rada</a:t>
            </a:r>
          </a:p>
          <a:p>
            <a:r>
              <a:rPr lang="hr-HR" sz="2400" dirty="0"/>
              <a:t>proširiti digitalne i tehnološke kompetencije</a:t>
            </a:r>
          </a:p>
          <a:p>
            <a:r>
              <a:rPr lang="hr-HR" sz="2400" dirty="0"/>
              <a:t>poboljšati govorne vještine engleskog jezika</a:t>
            </a:r>
          </a:p>
          <a:p>
            <a:r>
              <a:rPr lang="hr-HR" sz="2400" dirty="0"/>
              <a:t>upoznati nove kulture i stavove prema ekološkim temama</a:t>
            </a:r>
          </a:p>
        </p:txBody>
      </p:sp>
      <p:pic>
        <p:nvPicPr>
          <p:cNvPr id="7" name="Grafika 6" descr="Business Growth outline">
            <a:extLst>
              <a:ext uri="{FF2B5EF4-FFF2-40B4-BE49-F238E27FC236}">
                <a16:creationId xmlns:a16="http://schemas.microsoft.com/office/drawing/2014/main" id="{7B489B17-2A86-2C70-0681-B73F8BDA2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626" y="4463735"/>
            <a:ext cx="2079523" cy="2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648</Words>
  <Application>Microsoft Office PowerPoint</Application>
  <PresentationFormat>Široki zaslon</PresentationFormat>
  <Paragraphs>108</Paragraphs>
  <Slides>12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FreeSans</vt:lpstr>
      <vt:lpstr>Roboto</vt:lpstr>
      <vt:lpstr>Wingdings</vt:lpstr>
      <vt:lpstr>Tema sustava Office</vt:lpstr>
      <vt:lpstr>PowerPoint prezentacija</vt:lpstr>
      <vt:lpstr>Erasmus tim</vt:lpstr>
      <vt:lpstr>O projektu</vt:lpstr>
      <vt:lpstr>O projektu</vt:lpstr>
      <vt:lpstr>Grčka </vt:lpstr>
      <vt:lpstr>Turska </vt:lpstr>
      <vt:lpstr>Rumunjska </vt:lpstr>
      <vt:lpstr>Poljska </vt:lpstr>
      <vt:lpstr>Specifični ciljevi međunarodnih radionica i lokalnih ekoloških aktivnosti</vt:lpstr>
      <vt:lpstr>Međunarodna eko-radionica  Never refuse to reuse</vt:lpstr>
      <vt:lpstr>   Don't abuse with onetime-use</vt:lpstr>
      <vt:lpstr>Rezultati projekta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Adriana Ivandić</dc:creator>
  <cp:lastModifiedBy>Adriana Ivandić</cp:lastModifiedBy>
  <cp:revision>22</cp:revision>
  <dcterms:created xsi:type="dcterms:W3CDTF">2023-09-13T12:51:03Z</dcterms:created>
  <dcterms:modified xsi:type="dcterms:W3CDTF">2023-11-02T07:56:02Z</dcterms:modified>
</cp:coreProperties>
</file>